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media/image7.jpg" ContentType="image/gif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81" r:id="rId4"/>
    <p:sldId id="263" r:id="rId5"/>
    <p:sldId id="258" r:id="rId6"/>
    <p:sldId id="259" r:id="rId7"/>
    <p:sldId id="279" r:id="rId8"/>
    <p:sldId id="260" r:id="rId9"/>
    <p:sldId id="261" r:id="rId10"/>
    <p:sldId id="262" r:id="rId11"/>
    <p:sldId id="264" r:id="rId12"/>
    <p:sldId id="265" r:id="rId13"/>
    <p:sldId id="266" r:id="rId14"/>
    <p:sldId id="280" r:id="rId15"/>
    <p:sldId id="268" r:id="rId16"/>
    <p:sldId id="269" r:id="rId17"/>
    <p:sldId id="270" r:id="rId18"/>
    <p:sldId id="271" r:id="rId19"/>
    <p:sldId id="272" r:id="rId20"/>
    <p:sldId id="274" r:id="rId21"/>
    <p:sldId id="275" r:id="rId22"/>
    <p:sldId id="277" r:id="rId23"/>
    <p:sldId id="282" r:id="rId24"/>
    <p:sldId id="278" r:id="rId2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86" y="48"/>
      </p:cViewPr>
      <p:guideLst/>
    </p:cSldViewPr>
  </p:slideViewPr>
  <p:notesTextViewPr>
    <p:cViewPr>
      <p:scale>
        <a:sx n="1" d="1"/>
        <a:sy n="1" d="1"/>
      </p:scale>
      <p:origin x="0" y="-24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C851E5-0564-4972-BA13-F16C486EED38}" type="datetimeFigureOut">
              <a:rPr lang="zh-CN" altLang="en-US" smtClean="0"/>
              <a:t>2019/12/19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B26358-6B81-495C-B7C0-4B7EF1640F9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95042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spcAft>
                <a:spcPts val="0"/>
              </a:spcAft>
            </a:pPr>
            <a:r>
              <a:rPr lang="en-US" altLang="zh-CN" sz="1200" kern="100" dirty="0">
                <a:solidFill>
                  <a:srgbClr val="444444"/>
                </a:solidFill>
                <a:effectLst/>
                <a:latin typeface="微软雅黑" panose="020B0503020204020204" pitchFamily="34" charset="-122"/>
                <a:ea typeface="+mn-ea"/>
                <a:cs typeface="Helvetica" panose="020B0604020202020204" pitchFamily="34" charset="0"/>
              </a:rPr>
              <a:t>The Lord of the Rings movie trilogy was filmed entirely in New Zealand.</a:t>
            </a:r>
            <a:endParaRPr lang="zh-CN" altLang="zh-CN" sz="1050" kern="100">
              <a:effectLst/>
              <a:latin typeface="等线" panose="02010600030101010101" pitchFamily="2" charset="-122"/>
              <a:ea typeface="+mn-ea"/>
              <a:cs typeface="Times New Roman" panose="02020603050405020304" pitchFamily="18" charset="0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B26358-6B81-495C-B7C0-4B7EF1640F9E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96167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C70D18-2DDD-4F9E-B0EC-D48A88F59B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D87A795-B7F8-4903-B685-9D54E3BBAE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CF0C702-B25A-45E3-BA78-AF384A9107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5E2A57-B01A-4252-80CC-751D9D842EFF}" type="datetimeFigureOut">
              <a:rPr lang="zh-CN" altLang="en-US" smtClean="0"/>
              <a:t>2019/12/19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24EA64E-DE3B-4FD2-B4B8-8226FBD06E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4C7ED87-E2F6-4DBC-956D-54461B9288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1611B-43E7-47CA-BD24-28DD11B579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46959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D7F342-C32B-43FA-B454-DB6BB5370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83C2EF5-1FFA-4B24-A5A3-7B34C9B544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3E5F305-F972-4804-84EF-4571FBED81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5E2A57-B01A-4252-80CC-751D9D842EFF}" type="datetimeFigureOut">
              <a:rPr lang="zh-CN" altLang="en-US" smtClean="0"/>
              <a:t>2019/12/19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27C579F-4AEB-4549-AB20-5C6966DFC6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FF9D0AB-8E03-4412-991D-37321A50E2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1611B-43E7-47CA-BD24-28DD11B579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56052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2218A867-F82E-4683-844C-DC23A51C03B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8EFB8C2-2821-4F7D-8315-6C83C1D25B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6E3D15D-6F49-45E9-B9C2-F8401D01F8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5E2A57-B01A-4252-80CC-751D9D842EFF}" type="datetimeFigureOut">
              <a:rPr lang="zh-CN" altLang="en-US" smtClean="0"/>
              <a:t>2019/12/19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5191067-1D08-4E1D-B0D4-419AA8C39A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9729F0B-4163-4B98-B894-83BB76703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1611B-43E7-47CA-BD24-28DD11B579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66743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323FA4-28FC-4515-86F5-B3551A7D06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0B456C2-9ED3-4007-B9E0-F58BE058E1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7D5BBEA-7947-4670-B15A-CF03919E61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5E2A57-B01A-4252-80CC-751D9D842EFF}" type="datetimeFigureOut">
              <a:rPr lang="zh-CN" altLang="en-US" smtClean="0"/>
              <a:t>2019/12/19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7AE0B75-0E09-45A0-B113-98171D95C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6532F8E-3AC4-45FF-9D03-53E264DCF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1611B-43E7-47CA-BD24-28DD11B579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8720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044376-B9C0-445C-A5FA-C6380A1380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46D06C6-C71B-49B6-8A97-84EC88D99B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84E17CD-540B-4D66-80E9-DEA2E3874F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5E2A57-B01A-4252-80CC-751D9D842EFF}" type="datetimeFigureOut">
              <a:rPr lang="zh-CN" altLang="en-US" smtClean="0"/>
              <a:t>2019/12/19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496BDA1-89C7-47CE-9A60-9E0B65F264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509C594-C823-449C-9A80-1396DEB4C4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1611B-43E7-47CA-BD24-28DD11B579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10618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8B9E65A-DDCA-4BCB-A39C-52F2146ED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784FA43-575A-48B9-99AD-C287F5B1C3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9820107-BA6B-430C-A2BD-4E0FB35253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1AD10A3-6BAA-4AC6-9DD1-A0415170D1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5E2A57-B01A-4252-80CC-751D9D842EFF}" type="datetimeFigureOut">
              <a:rPr lang="zh-CN" altLang="en-US" smtClean="0"/>
              <a:t>2019/12/19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DC4EE70-479C-4BFF-AC7F-058E3DC85B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162A60F-16EC-4846-BDDB-BC809C08CC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1611B-43E7-47CA-BD24-28DD11B579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99800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F4BC256-8393-4883-AEAC-3BAB97BD5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CF04356-8880-45C0-B413-2A2EC09130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B88A4A9-8FE2-4040-856B-A9A44A52D1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524A7CF-D7E3-407A-9558-4D8119EBB1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838DCC7-E417-40E7-ABB9-1C997921992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14F26CA5-23C5-491D-B836-90D65E14FA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5E2A57-B01A-4252-80CC-751D9D842EFF}" type="datetimeFigureOut">
              <a:rPr lang="zh-CN" altLang="en-US" smtClean="0"/>
              <a:t>2019/12/19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DF48849C-6D3B-4289-8637-FFDB76F452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25E07CDF-7DF2-434D-8EA1-8DD17D3B1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1611B-43E7-47CA-BD24-28DD11B579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69907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96A562-82E5-48F2-8A33-1F165BF35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04743D24-E5DE-44D0-B7CE-901866D7E4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5E2A57-B01A-4252-80CC-751D9D842EFF}" type="datetimeFigureOut">
              <a:rPr lang="zh-CN" altLang="en-US" smtClean="0"/>
              <a:t>2019/12/19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3CD1FAC-A5A2-4B48-BE58-49C7A7F36A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07A513B-23B6-49F2-BE32-85004F569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1611B-43E7-47CA-BD24-28DD11B579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19178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B7A0585F-996C-41F6-A7CB-F9F655493B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5E2A57-B01A-4252-80CC-751D9D842EFF}" type="datetimeFigureOut">
              <a:rPr lang="zh-CN" altLang="en-US" smtClean="0"/>
              <a:t>2019/12/19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8437966-97E6-4F41-B275-D30BE83919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AAA9390-28A6-4FC1-823B-B9D788AC27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1611B-43E7-47CA-BD24-28DD11B579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21127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DE37C5-001C-43A8-BEF9-6AF40E1D2A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1F14E88-0616-4400-9835-56AD2CDF20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34B0DB5-7CE7-45D9-8F6C-353AD5D612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90653AF-64FE-4217-8D19-7C66CA92F1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5E2A57-B01A-4252-80CC-751D9D842EFF}" type="datetimeFigureOut">
              <a:rPr lang="zh-CN" altLang="en-US" smtClean="0"/>
              <a:t>2019/12/19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A790341-A762-4DE1-9B27-DCAD00F3D2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F2BCB0A-49BF-4498-ADCD-C8CEB1F03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1611B-43E7-47CA-BD24-28DD11B579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92940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8C009E-3AB2-4FF5-BC67-2043250496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C0F591DF-BF9C-4D1E-BBD9-1EDCA5063D4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1C81826-6CE6-429E-807E-8282CEC229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9C40E0B-51CB-4755-8CAA-E3FB592654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5E2A57-B01A-4252-80CC-751D9D842EFF}" type="datetimeFigureOut">
              <a:rPr lang="zh-CN" altLang="en-US" smtClean="0"/>
              <a:t>2019/12/19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216C1A5-9080-4D5E-84CE-F71F9DE8D4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CE1639E-8AEE-45CB-BF3B-3740E15F19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1611B-43E7-47CA-BD24-28DD11B579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74190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800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96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29D9689C-57E7-4615-BDF4-B0D53EC78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FDC821D-E9F5-43E4-AA7D-32E182475F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46F250A-D78D-4180-B3F6-90C0E367A3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5E2A57-B01A-4252-80CC-751D9D842EFF}" type="datetimeFigureOut">
              <a:rPr lang="zh-CN" altLang="en-US" smtClean="0"/>
              <a:t>2019/12/19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7D2F8B5-B098-4E8D-B8ED-755F8F551C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6BC0F66-E257-4A7B-8545-0104D440BF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B1611B-43E7-47CA-BD24-28DD11B579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54191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g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g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2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jpg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577CB3FF-78A7-4057-8643-F6E9680870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78676" y="0"/>
            <a:ext cx="13673215" cy="7110759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683B8ACD-2828-4594-84FD-75A04FF840F3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5" y="717439"/>
            <a:ext cx="3969726" cy="542312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79A9F190-8451-4463-8F62-2409334EC26C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4169" y="717439"/>
            <a:ext cx="3969726" cy="542312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C5B9D02E-68A7-4453-B4B3-22C3A4FBD5DE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1137" y="717439"/>
            <a:ext cx="3969726" cy="542312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70433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3">
            <a:extLst>
              <a:ext uri="{FF2B5EF4-FFF2-40B4-BE49-F238E27FC236}">
                <a16:creationId xmlns:a16="http://schemas.microsoft.com/office/drawing/2014/main" id="{77106EF1-0B64-40D8-A13D-CADD271472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9528" y="533637"/>
            <a:ext cx="12295188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3D214F5E-337C-4E50-80DD-FD70C9C1EA69}"/>
              </a:ext>
            </a:extLst>
          </p:cNvPr>
          <p:cNvSpPr txBox="1"/>
          <p:nvPr/>
        </p:nvSpPr>
        <p:spPr>
          <a:xfrm>
            <a:off x="1153879" y="137090"/>
            <a:ext cx="2780377" cy="369332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en-US" altLang="zh-CN" b="1" dirty="0">
                <a:ln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Geographical Features</a:t>
            </a:r>
            <a:endParaRPr lang="zh-CN" altLang="en-US" b="1" dirty="0">
              <a:ln/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A33248A-A19E-4D7E-A226-04450B9AC9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991" y="79748"/>
            <a:ext cx="798917" cy="399459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9EDD06F-F2B3-454A-B0B6-BBCA946B87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382" y="1527819"/>
            <a:ext cx="5556541" cy="41733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39783B9F-61CC-4BB7-AEA7-1270664CCF12}"/>
              </a:ext>
            </a:extLst>
          </p:cNvPr>
          <p:cNvSpPr/>
          <p:nvPr/>
        </p:nvSpPr>
        <p:spPr>
          <a:xfrm>
            <a:off x="6737305" y="2167953"/>
            <a:ext cx="4864312" cy="28931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The South Island has an area of 150,461 square kilometers, the largest of all the islands of New Zealand. </a:t>
            </a:r>
          </a:p>
          <a:p>
            <a:endParaRPr lang="en-US" altLang="zh-CN" b="1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b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Features</a:t>
            </a:r>
          </a:p>
          <a:p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1.The most impressive mountains in New Zealand are in the South Island.</a:t>
            </a:r>
          </a:p>
          <a:p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2.South Island also has many other natural wonders, such as glaciers, lakes and rivers.</a:t>
            </a:r>
          </a:p>
        </p:txBody>
      </p:sp>
    </p:spTree>
    <p:extLst>
      <p:ext uri="{BB962C8B-B14F-4D97-AF65-F5344CB8AC3E}">
        <p14:creationId xmlns:p14="http://schemas.microsoft.com/office/powerpoint/2010/main" val="29113710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3">
            <a:extLst>
              <a:ext uri="{FF2B5EF4-FFF2-40B4-BE49-F238E27FC236}">
                <a16:creationId xmlns:a16="http://schemas.microsoft.com/office/drawing/2014/main" id="{77106EF1-0B64-40D8-A13D-CADD271472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9528" y="533637"/>
            <a:ext cx="12295188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3D214F5E-337C-4E50-80DD-FD70C9C1EA69}"/>
              </a:ext>
            </a:extLst>
          </p:cNvPr>
          <p:cNvSpPr txBox="1"/>
          <p:nvPr/>
        </p:nvSpPr>
        <p:spPr>
          <a:xfrm>
            <a:off x="1153879" y="137090"/>
            <a:ext cx="2780377" cy="369332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en-US" altLang="zh-CN" b="1" dirty="0">
                <a:ln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Geographical Features</a:t>
            </a:r>
            <a:endParaRPr lang="zh-CN" altLang="en-US" b="1" dirty="0">
              <a:ln/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A33248A-A19E-4D7E-A226-04450B9AC9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991" y="79748"/>
            <a:ext cx="798917" cy="399459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39783B9F-61CC-4BB7-AEA7-1270664CCF12}"/>
              </a:ext>
            </a:extLst>
          </p:cNvPr>
          <p:cNvSpPr/>
          <p:nvPr/>
        </p:nvSpPr>
        <p:spPr>
          <a:xfrm>
            <a:off x="6419990" y="2397948"/>
            <a:ext cx="4864312" cy="2062103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Mountains</a:t>
            </a:r>
          </a:p>
          <a:p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The Southern Alps are a range of mountains that extend almost the whole length of South Island of New Zealand.</a:t>
            </a:r>
          </a:p>
          <a:p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Mount Cook is the highest peak in New Zealand.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6CEEC653-A329-463C-A3F6-068B230C06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698" y="1070584"/>
            <a:ext cx="4604594" cy="51456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700731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3">
            <a:extLst>
              <a:ext uri="{FF2B5EF4-FFF2-40B4-BE49-F238E27FC236}">
                <a16:creationId xmlns:a16="http://schemas.microsoft.com/office/drawing/2014/main" id="{77106EF1-0B64-40D8-A13D-CADD271472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9528" y="533637"/>
            <a:ext cx="12295188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3D214F5E-337C-4E50-80DD-FD70C9C1EA69}"/>
              </a:ext>
            </a:extLst>
          </p:cNvPr>
          <p:cNvSpPr txBox="1"/>
          <p:nvPr/>
        </p:nvSpPr>
        <p:spPr>
          <a:xfrm>
            <a:off x="1153879" y="137090"/>
            <a:ext cx="2780377" cy="369332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en-US" altLang="zh-CN" b="1" dirty="0">
                <a:ln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Geographical Features</a:t>
            </a:r>
            <a:endParaRPr lang="zh-CN" altLang="en-US" b="1" dirty="0">
              <a:ln/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A33248A-A19E-4D7E-A226-04450B9AC9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991" y="79748"/>
            <a:ext cx="798917" cy="399459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39783B9F-61CC-4BB7-AEA7-1270664CCF12}"/>
              </a:ext>
            </a:extLst>
          </p:cNvPr>
          <p:cNvSpPr/>
          <p:nvPr/>
        </p:nvSpPr>
        <p:spPr>
          <a:xfrm>
            <a:off x="6243378" y="1836810"/>
            <a:ext cx="4864312" cy="400109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Glacier</a:t>
            </a:r>
          </a:p>
          <a:p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Different from the volcanoes and hot springs in the North Island, the South Island is famous for its more than 360 glaciers. Among them, the 29-kilometer long Tasman Glacier is the largest and most impressive.</a:t>
            </a:r>
          </a:p>
          <a:p>
            <a:endParaRPr lang="en-US" altLang="zh-CN" b="1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Glacial activity in the Southern Alps has resulted in the formation of many lakes.</a:t>
            </a:r>
          </a:p>
          <a:p>
            <a:endParaRPr lang="en-US" altLang="zh-CN" b="1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Most of the rivers of the South Island originate in the glacial lakes.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9604491-304A-4258-9E01-087C2A85C1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310" y="850004"/>
            <a:ext cx="4074758" cy="56669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559665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3">
            <a:extLst>
              <a:ext uri="{FF2B5EF4-FFF2-40B4-BE49-F238E27FC236}">
                <a16:creationId xmlns:a16="http://schemas.microsoft.com/office/drawing/2014/main" id="{77106EF1-0B64-40D8-A13D-CADD271472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9528" y="533637"/>
            <a:ext cx="12295188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3D214F5E-337C-4E50-80DD-FD70C9C1EA69}"/>
              </a:ext>
            </a:extLst>
          </p:cNvPr>
          <p:cNvSpPr txBox="1"/>
          <p:nvPr/>
        </p:nvSpPr>
        <p:spPr>
          <a:xfrm>
            <a:off x="1153879" y="137090"/>
            <a:ext cx="2780377" cy="369332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en-US" altLang="zh-CN" b="1" dirty="0">
                <a:ln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Geographical Features</a:t>
            </a:r>
            <a:endParaRPr lang="zh-CN" altLang="en-US" b="1" dirty="0">
              <a:ln/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A33248A-A19E-4D7E-A226-04450B9AC9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991" y="79748"/>
            <a:ext cx="798917" cy="399459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39783B9F-61CC-4BB7-AEA7-1270664CCF12}"/>
              </a:ext>
            </a:extLst>
          </p:cNvPr>
          <p:cNvSpPr/>
          <p:nvPr/>
        </p:nvSpPr>
        <p:spPr>
          <a:xfrm>
            <a:off x="1104551" y="5678032"/>
            <a:ext cx="9982896" cy="646331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New Zealand has an exceptionally long coastline compared to the size of the country (about 15,134 km). 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C5D2280-6284-4A65-8E09-25FAB66886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514" y="1193867"/>
            <a:ext cx="11540971" cy="39672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730431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3">
            <a:extLst>
              <a:ext uri="{FF2B5EF4-FFF2-40B4-BE49-F238E27FC236}">
                <a16:creationId xmlns:a16="http://schemas.microsoft.com/office/drawing/2014/main" id="{77106EF1-0B64-40D8-A13D-CADD271472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9528" y="533637"/>
            <a:ext cx="12295188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3D214F5E-337C-4E50-80DD-FD70C9C1EA69}"/>
              </a:ext>
            </a:extLst>
          </p:cNvPr>
          <p:cNvSpPr txBox="1"/>
          <p:nvPr/>
        </p:nvSpPr>
        <p:spPr>
          <a:xfrm>
            <a:off x="1153879" y="137090"/>
            <a:ext cx="2780377" cy="369332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en-US" altLang="zh-CN" b="1" dirty="0">
                <a:ln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Geographical Features</a:t>
            </a:r>
            <a:endParaRPr lang="zh-CN" altLang="en-US" b="1" dirty="0">
              <a:ln/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A33248A-A19E-4D7E-A226-04450B9AC9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991" y="79748"/>
            <a:ext cx="798917" cy="399459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9604F997-9574-47E2-A845-67FE65B0C4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456" y="1030367"/>
            <a:ext cx="5720741" cy="47972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4CFF1652-EF41-45A4-A390-BA4198C15C27}"/>
              </a:ext>
            </a:extLst>
          </p:cNvPr>
          <p:cNvSpPr/>
          <p:nvPr/>
        </p:nvSpPr>
        <p:spPr>
          <a:xfrm>
            <a:off x="6883653" y="1951674"/>
            <a:ext cx="4726890" cy="3508653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altLang="zh-CN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Climate</a:t>
            </a:r>
          </a:p>
          <a:p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New Zealand has a</a:t>
            </a: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typical</a:t>
            </a: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maritime</a:t>
            </a: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climate.</a:t>
            </a:r>
          </a:p>
          <a:p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It has mild temperatures, moderately high rainfall, and many hours of sunshine throughout most of the country.</a:t>
            </a:r>
          </a:p>
          <a:p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Its climate is dominated by two main geographical features – the sea and the mountains. </a:t>
            </a:r>
          </a:p>
          <a:p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Because of all this, New Zealand’s weather tends to be very changeable.</a:t>
            </a:r>
          </a:p>
        </p:txBody>
      </p:sp>
    </p:spTree>
    <p:extLst>
      <p:ext uri="{BB962C8B-B14F-4D97-AF65-F5344CB8AC3E}">
        <p14:creationId xmlns:p14="http://schemas.microsoft.com/office/powerpoint/2010/main" val="15780802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3">
            <a:extLst>
              <a:ext uri="{FF2B5EF4-FFF2-40B4-BE49-F238E27FC236}">
                <a16:creationId xmlns:a16="http://schemas.microsoft.com/office/drawing/2014/main" id="{77106EF1-0B64-40D8-A13D-CADD271472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9528" y="533637"/>
            <a:ext cx="12295188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3D214F5E-337C-4E50-80DD-FD70C9C1EA69}"/>
              </a:ext>
            </a:extLst>
          </p:cNvPr>
          <p:cNvSpPr txBox="1"/>
          <p:nvPr/>
        </p:nvSpPr>
        <p:spPr>
          <a:xfrm>
            <a:off x="1153879" y="137090"/>
            <a:ext cx="2780377" cy="369332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en-US" altLang="zh-CN" b="1" dirty="0">
                <a:ln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Geographical Features</a:t>
            </a:r>
            <a:endParaRPr lang="zh-CN" altLang="en-US" b="1" dirty="0">
              <a:ln/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A33248A-A19E-4D7E-A226-04450B9AC9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991" y="79748"/>
            <a:ext cx="798917" cy="399459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3165ED97-A422-4FFC-AA28-72EE0FDE46A8}"/>
              </a:ext>
            </a:extLst>
          </p:cNvPr>
          <p:cNvSpPr/>
          <p:nvPr/>
        </p:nvSpPr>
        <p:spPr>
          <a:xfrm>
            <a:off x="6109746" y="1929142"/>
            <a:ext cx="5459538" cy="3508653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altLang="zh-CN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Plants and animals</a:t>
            </a:r>
          </a:p>
          <a:p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According to geochronology, the islands which form today’s New Zealand drifted away from an ancient land mass into the South Pacific and became isolated from the rest of the world.</a:t>
            </a:r>
          </a:p>
          <a:p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Since then, a large number of plants and animals have evolved to be so unique that they can only be found in New Zealand.</a:t>
            </a:r>
          </a:p>
          <a:p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In this sense, New Zealand is sometimes referred to as an “ultimate storehouse for discontinued zoological models”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7251C3E-CEF2-48F6-85D9-1AB0FDC5ECB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28"/>
          <a:stretch/>
        </p:blipFill>
        <p:spPr>
          <a:xfrm>
            <a:off x="622717" y="1790643"/>
            <a:ext cx="4864312" cy="37856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53786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3">
            <a:extLst>
              <a:ext uri="{FF2B5EF4-FFF2-40B4-BE49-F238E27FC236}">
                <a16:creationId xmlns:a16="http://schemas.microsoft.com/office/drawing/2014/main" id="{77106EF1-0B64-40D8-A13D-CADD271472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9528" y="533637"/>
            <a:ext cx="12295188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3D214F5E-337C-4E50-80DD-FD70C9C1EA69}"/>
              </a:ext>
            </a:extLst>
          </p:cNvPr>
          <p:cNvSpPr txBox="1"/>
          <p:nvPr/>
        </p:nvSpPr>
        <p:spPr>
          <a:xfrm>
            <a:off x="1153879" y="137090"/>
            <a:ext cx="973664" cy="369332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en-US" altLang="zh-CN" b="1" dirty="0">
                <a:ln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People</a:t>
            </a:r>
            <a:endParaRPr lang="zh-CN" altLang="en-US" b="1" dirty="0">
              <a:ln/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A33248A-A19E-4D7E-A226-04450B9AC9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991" y="79748"/>
            <a:ext cx="798917" cy="399459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3165ED97-A422-4FFC-AA28-72EE0FDE46A8}"/>
              </a:ext>
            </a:extLst>
          </p:cNvPr>
          <p:cNvSpPr/>
          <p:nvPr/>
        </p:nvSpPr>
        <p:spPr>
          <a:xfrm>
            <a:off x="6621234" y="1285278"/>
            <a:ext cx="5282214" cy="4856818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altLang="zh-CN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Population and immigration</a:t>
            </a:r>
          </a:p>
          <a:p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About 80 per cent of New Zealanders are of European descent. They are often known by the Maori name </a:t>
            </a:r>
            <a:r>
              <a:rPr lang="en-US" altLang="zh-CN" b="1" i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Pakeha.</a:t>
            </a:r>
          </a:p>
          <a:p>
            <a:endParaRPr lang="en-US" altLang="zh-CN" b="1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Maori, the original inhabitants of New Zealand, are the largest non-European group.</a:t>
            </a:r>
          </a:p>
          <a:p>
            <a:endParaRPr lang="en-US" altLang="zh-CN" b="1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Pacific Islanders and East Asians account for about 6.5 and 6.6 per cent of the population respectively.</a:t>
            </a:r>
          </a:p>
          <a:p>
            <a:endParaRPr lang="en-US" altLang="zh-CN" b="1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New Zealand is positive about immigration and is committed to increasing its population by approximately 1 per cent per year.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20CDEBA-A508-404A-A903-E86C26C798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553" y="2007874"/>
            <a:ext cx="6044128" cy="34116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80549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3">
            <a:extLst>
              <a:ext uri="{FF2B5EF4-FFF2-40B4-BE49-F238E27FC236}">
                <a16:creationId xmlns:a16="http://schemas.microsoft.com/office/drawing/2014/main" id="{77106EF1-0B64-40D8-A13D-CADD271472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9528" y="533637"/>
            <a:ext cx="12295188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3D214F5E-337C-4E50-80DD-FD70C9C1EA69}"/>
              </a:ext>
            </a:extLst>
          </p:cNvPr>
          <p:cNvSpPr txBox="1"/>
          <p:nvPr/>
        </p:nvSpPr>
        <p:spPr>
          <a:xfrm>
            <a:off x="1153879" y="137090"/>
            <a:ext cx="973664" cy="369332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en-US" altLang="zh-CN" b="1" dirty="0">
                <a:ln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People</a:t>
            </a:r>
            <a:endParaRPr lang="zh-CN" altLang="en-US" b="1" dirty="0">
              <a:ln/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A33248A-A19E-4D7E-A226-04450B9AC9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991" y="79748"/>
            <a:ext cx="798917" cy="399459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3165ED97-A422-4FFC-AA28-72EE0FDE46A8}"/>
              </a:ext>
            </a:extLst>
          </p:cNvPr>
          <p:cNvSpPr/>
          <p:nvPr/>
        </p:nvSpPr>
        <p:spPr>
          <a:xfrm>
            <a:off x="6160283" y="2076393"/>
            <a:ext cx="5504155" cy="295465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altLang="zh-CN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Language and religion</a:t>
            </a:r>
          </a:p>
          <a:p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English and Maori are the official languages of New Zealand. Other Polynesian and European languages are spoken by a small percentage of the population.</a:t>
            </a:r>
          </a:p>
          <a:p>
            <a:endParaRPr lang="en-US" altLang="zh-CN" b="1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New Zealand has no state religion. Religious belief is a matter of personal choice. Nearly 40 per cent of the population claim to have no religious affiliation.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D26D314-FE0D-4F6F-8900-BF5D4C43DB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562" y="2358880"/>
            <a:ext cx="5105159" cy="21402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923570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8C4D03BF-8482-4C89-AA0A-FE667A65E61F}"/>
              </a:ext>
            </a:extLst>
          </p:cNvPr>
          <p:cNvSpPr txBox="1"/>
          <p:nvPr/>
        </p:nvSpPr>
        <p:spPr>
          <a:xfrm>
            <a:off x="3247559" y="2644170"/>
            <a:ext cx="5696881" cy="1569660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</a:t>
            </a:r>
            <a:r>
              <a:rPr lang="en-US" altLang="zh-CN" sz="48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Unit 2</a:t>
            </a:r>
          </a:p>
          <a:p>
            <a:r>
              <a:rPr lang="en-US" altLang="zh-CN" sz="12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  <a:p>
            <a:r>
              <a:rPr lang="en-US" altLang="zh-CN" sz="36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History and the Present</a:t>
            </a:r>
            <a:endParaRPr lang="zh-CN" altLang="en-US" sz="5400" b="1" dirty="0">
              <a:ln w="0">
                <a:solidFill>
                  <a:schemeClr val="bg1">
                    <a:lumMod val="50000"/>
                  </a:schemeClr>
                </a:solidFill>
              </a:ln>
              <a:solidFill>
                <a:schemeClr val="bg1">
                  <a:lumMod val="6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138079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D1CA59A6-2F29-48EE-97EB-6B174C66FA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991" y="79748"/>
            <a:ext cx="798917" cy="399459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8" name="图片 3">
            <a:extLst>
              <a:ext uri="{FF2B5EF4-FFF2-40B4-BE49-F238E27FC236}">
                <a16:creationId xmlns:a16="http://schemas.microsoft.com/office/drawing/2014/main" id="{5F40E482-9CCE-46C8-837F-6FEF0319F0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9528" y="533637"/>
            <a:ext cx="12295188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62D58D1D-1F3D-431F-8440-0D4BE8B8767E}"/>
              </a:ext>
            </a:extLst>
          </p:cNvPr>
          <p:cNvSpPr txBox="1"/>
          <p:nvPr/>
        </p:nvSpPr>
        <p:spPr>
          <a:xfrm>
            <a:off x="1153879" y="137090"/>
            <a:ext cx="1044773" cy="369332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en-US" altLang="zh-CN" b="1" dirty="0">
                <a:ln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History</a:t>
            </a:r>
            <a:endParaRPr lang="zh-CN" altLang="en-US" b="1" dirty="0">
              <a:ln/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DDDF9AF-B40F-46F2-B24E-07B09CBD96DE}"/>
              </a:ext>
            </a:extLst>
          </p:cNvPr>
          <p:cNvSpPr/>
          <p:nvPr/>
        </p:nvSpPr>
        <p:spPr>
          <a:xfrm>
            <a:off x="6410086" y="1532032"/>
            <a:ext cx="5429741" cy="4876306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r>
              <a:rPr lang="en-US" altLang="zh-CN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First settlers</a:t>
            </a:r>
          </a:p>
          <a:p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The first “discoverers” of the New Zealand is Polynesians. They created a distinct culture and became known as the Maori.</a:t>
            </a:r>
          </a:p>
          <a:p>
            <a:r>
              <a:rPr lang="en-US" altLang="zh-CN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European explorers</a:t>
            </a:r>
          </a:p>
          <a:p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The first Europeans known to reach New Zealand were the crew of Dutch explorer Abel Tasman. Newcomers are called as </a:t>
            </a:r>
            <a:r>
              <a:rPr lang="en-US" altLang="zh-CN" b="1" i="1" dirty="0" err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pakeha</a:t>
            </a: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(“foreign”).</a:t>
            </a:r>
          </a:p>
          <a:p>
            <a:r>
              <a:rPr lang="en-US" altLang="zh-CN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Treaty of Waitangi</a:t>
            </a:r>
          </a:p>
          <a:p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In an effort not to lose their land and forests to the newly arrived foreigners, they made the decision to seek protection from Britain.</a:t>
            </a:r>
          </a:p>
          <a:p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On 6 February, Maori chiefs signed New Zealand’s founding document, the Treaty of Waitangi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7EA57EE-172D-4CC4-95B1-9EF9BF6C47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174" y="2059910"/>
            <a:ext cx="5705738" cy="35086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423266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CFEA16F-536B-4E15-BF5E-D7953FE30E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365" y="507365"/>
            <a:ext cx="9653268" cy="48266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AFDA5FE1-87AD-49C0-A7CA-E56CF9DA086C}"/>
              </a:ext>
            </a:extLst>
          </p:cNvPr>
          <p:cNvSpPr/>
          <p:nvPr/>
        </p:nvSpPr>
        <p:spPr>
          <a:xfrm>
            <a:off x="4486424" y="5783718"/>
            <a:ext cx="321915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dirty="0">
                <a:solidFill>
                  <a:srgbClr val="44444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cs typeface="Helvetica" panose="020B0604020202020204" pitchFamily="34" charset="0"/>
              </a:rPr>
              <a:t>New Zealand</a:t>
            </a:r>
            <a:endParaRPr lang="zh-CN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5E48D63-78F9-4074-B6EF-964E33040725}"/>
              </a:ext>
            </a:extLst>
          </p:cNvPr>
          <p:cNvSpPr/>
          <p:nvPr/>
        </p:nvSpPr>
        <p:spPr>
          <a:xfrm>
            <a:off x="9835333" y="5783718"/>
            <a:ext cx="1808839" cy="83099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zh-CN" alt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cs typeface="Helvetica" panose="020B0604020202020204" pitchFamily="34" charset="0"/>
              </a:rPr>
              <a:t>   </a:t>
            </a:r>
            <a:r>
              <a:rPr lang="zh-CN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cs typeface="Helvetica" panose="020B0604020202020204" pitchFamily="34" charset="0"/>
              </a:rPr>
              <a:t>翻译</a:t>
            </a:r>
            <a:r>
              <a:rPr lang="en-US" altLang="zh-CN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cs typeface="Helvetica" panose="020B0604020202020204" pitchFamily="34" charset="0"/>
              </a:rPr>
              <a:t>1901</a:t>
            </a:r>
            <a:endParaRPr lang="en-US" altLang="zh-CN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cs typeface="Helvetica" panose="020B0604020202020204" pitchFamily="34" charset="0"/>
            </a:endParaRPr>
          </a:p>
          <a:p>
            <a:r>
              <a:rPr lang="zh-CN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cs typeface="Helvetica" panose="020B0604020202020204" pitchFamily="34" charset="0"/>
              </a:rPr>
              <a:t>孟庆丰 范亚文</a:t>
            </a:r>
            <a:endParaRPr lang="zh-CN" alt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43674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7A8C2A88-17BD-4300-9E64-FDD3B10190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991" y="79748"/>
            <a:ext cx="798917" cy="399459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8" name="图片 3">
            <a:extLst>
              <a:ext uri="{FF2B5EF4-FFF2-40B4-BE49-F238E27FC236}">
                <a16:creationId xmlns:a16="http://schemas.microsoft.com/office/drawing/2014/main" id="{5807FC6F-1023-4730-81B8-074AAB301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9528" y="533637"/>
            <a:ext cx="12295188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E5D6851D-BF41-4C2F-9E54-EDD60FB428CA}"/>
              </a:ext>
            </a:extLst>
          </p:cNvPr>
          <p:cNvSpPr txBox="1"/>
          <p:nvPr/>
        </p:nvSpPr>
        <p:spPr>
          <a:xfrm>
            <a:off x="1153879" y="137090"/>
            <a:ext cx="1044773" cy="369332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en-US" altLang="zh-CN" b="1" dirty="0">
                <a:ln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History</a:t>
            </a:r>
            <a:endParaRPr lang="zh-CN" altLang="en-US" b="1" dirty="0">
              <a:ln/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0AE39C2-FF12-4848-81E0-8AA5A9B9A3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100" y="2051914"/>
            <a:ext cx="5720960" cy="32180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18359DD6-BCC4-40DD-B109-1FB56D0D750D}"/>
              </a:ext>
            </a:extLst>
          </p:cNvPr>
          <p:cNvSpPr/>
          <p:nvPr/>
        </p:nvSpPr>
        <p:spPr>
          <a:xfrm>
            <a:off x="6415160" y="2285574"/>
            <a:ext cx="5429741" cy="2750719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r>
              <a:rPr lang="en-US" altLang="zh-CN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Growth of a nation</a:t>
            </a:r>
          </a:p>
          <a:p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In 1852, under the UK Parliament’s New Zealand Constitution Act, New Zealand was granted self-government.</a:t>
            </a:r>
          </a:p>
          <a:p>
            <a:r>
              <a:rPr lang="en-US" altLang="zh-CN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The Maturing of the nation</a:t>
            </a:r>
          </a:p>
          <a:p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In 1947, New Zealand gained its full independence from Britain.</a:t>
            </a:r>
          </a:p>
          <a:p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Since 1884, successive governments have implemented far-reaching economic reforms.</a:t>
            </a:r>
          </a:p>
        </p:txBody>
      </p:sp>
    </p:spTree>
    <p:extLst>
      <p:ext uri="{BB962C8B-B14F-4D97-AF65-F5344CB8AC3E}">
        <p14:creationId xmlns:p14="http://schemas.microsoft.com/office/powerpoint/2010/main" val="22086808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AA3DE46A-BD54-4045-A64F-1D324824A6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991" y="79748"/>
            <a:ext cx="798917" cy="399459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8" name="图片 3">
            <a:extLst>
              <a:ext uri="{FF2B5EF4-FFF2-40B4-BE49-F238E27FC236}">
                <a16:creationId xmlns:a16="http://schemas.microsoft.com/office/drawing/2014/main" id="{307A6AA1-FA80-4F52-87EB-782AAB59F9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9528" y="533637"/>
            <a:ext cx="12295188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F431B02D-9EA7-434A-8E8E-6C1514870C13}"/>
              </a:ext>
            </a:extLst>
          </p:cNvPr>
          <p:cNvSpPr txBox="1"/>
          <p:nvPr/>
        </p:nvSpPr>
        <p:spPr>
          <a:xfrm>
            <a:off x="1153879" y="137090"/>
            <a:ext cx="3246081" cy="369332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en-US" altLang="zh-CN" b="1" dirty="0">
                <a:ln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Life in New Zealand Today</a:t>
            </a:r>
            <a:endParaRPr lang="zh-CN" altLang="en-US" b="1" dirty="0">
              <a:ln/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A71E34E-6D1E-4F21-8403-CA4E02A751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383" y="1596848"/>
            <a:ext cx="5912109" cy="39442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B9C9AD2A-5926-4003-B250-6F1DD6E73D0E}"/>
              </a:ext>
            </a:extLst>
          </p:cNvPr>
          <p:cNvSpPr/>
          <p:nvPr/>
        </p:nvSpPr>
        <p:spPr>
          <a:xfrm>
            <a:off x="6478875" y="1456889"/>
            <a:ext cx="5429741" cy="470131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New Zealand is not only the fresh air and abundant sunshine, but also the lifestyle and culture that make it such a unique country.</a:t>
            </a:r>
          </a:p>
          <a:p>
            <a:r>
              <a:rPr lang="en-US" altLang="zh-CN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Way of life and social values</a:t>
            </a:r>
          </a:p>
          <a:p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“Kiwis” are known for being passionate about sports.</a:t>
            </a:r>
          </a:p>
          <a:p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Some of the most popular leisure activities among New Zealanders, therefore, include beach swimming, fishing.</a:t>
            </a:r>
          </a:p>
          <a:p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Another “kiwi” characteristic is the people’s firm belief in social equality.</a:t>
            </a:r>
          </a:p>
          <a:p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The informality and friendliness could also be felt in the workplace.</a:t>
            </a:r>
          </a:p>
          <a:p>
            <a:r>
              <a:rPr lang="en-US" altLang="zh-CN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Maoritanga</a:t>
            </a:r>
          </a:p>
          <a:p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en-US" altLang="zh-CN" b="1" i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Maoritanga</a:t>
            </a: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is Maori culture: a way of life and a view of the world.</a:t>
            </a:r>
          </a:p>
        </p:txBody>
      </p:sp>
    </p:spTree>
    <p:extLst>
      <p:ext uri="{BB962C8B-B14F-4D97-AF65-F5344CB8AC3E}">
        <p14:creationId xmlns:p14="http://schemas.microsoft.com/office/powerpoint/2010/main" val="35884917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354CACE0-C928-446C-AFC7-86B2308A39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991" y="79748"/>
            <a:ext cx="798917" cy="399459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6" name="图片 3">
            <a:extLst>
              <a:ext uri="{FF2B5EF4-FFF2-40B4-BE49-F238E27FC236}">
                <a16:creationId xmlns:a16="http://schemas.microsoft.com/office/drawing/2014/main" id="{018BAFA7-CE95-4175-B5DA-A3E23878F3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9528" y="533637"/>
            <a:ext cx="12295188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CA59BB12-BC9B-42FE-AF11-5FA1A3601B39}"/>
              </a:ext>
            </a:extLst>
          </p:cNvPr>
          <p:cNvSpPr txBox="1"/>
          <p:nvPr/>
        </p:nvSpPr>
        <p:spPr>
          <a:xfrm>
            <a:off x="1153879" y="137090"/>
            <a:ext cx="1337226" cy="369332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en-US" altLang="zh-CN" b="1" dirty="0">
                <a:ln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Education</a:t>
            </a:r>
            <a:endParaRPr lang="zh-CN" altLang="en-US" b="1" dirty="0">
              <a:ln/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7EB3207-9ACD-42CD-8F58-67DEA0A149F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03" r="4836"/>
          <a:stretch/>
        </p:blipFill>
        <p:spPr>
          <a:xfrm>
            <a:off x="338201" y="1800808"/>
            <a:ext cx="5747657" cy="37135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E647A7D0-9834-4B89-A976-D24D661F20A6}"/>
              </a:ext>
            </a:extLst>
          </p:cNvPr>
          <p:cNvSpPr/>
          <p:nvPr/>
        </p:nvSpPr>
        <p:spPr>
          <a:xfrm>
            <a:off x="6424059" y="1279607"/>
            <a:ext cx="5429741" cy="515851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New Zealand has high levels of educational achievement.</a:t>
            </a:r>
          </a:p>
          <a:p>
            <a:r>
              <a:rPr lang="en-US" altLang="zh-CN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Early childhood education</a:t>
            </a:r>
          </a:p>
          <a:p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Early childhood education, which is available for children aged from 0 to 5 years, is non-compulsory in New Zealand.</a:t>
            </a:r>
          </a:p>
          <a:p>
            <a:r>
              <a:rPr lang="en-US" altLang="zh-CN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Primary and secondary school education</a:t>
            </a:r>
          </a:p>
          <a:p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Compulsory education in New Zealand includes both primary and secondary school education, which covers 12 years, usually from ages 6 to 16, although schooling is available to children from age 5.</a:t>
            </a:r>
          </a:p>
          <a:p>
            <a:r>
              <a:rPr lang="en-US" altLang="zh-CN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Tertiary education</a:t>
            </a:r>
          </a:p>
          <a:p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The term “tertiary education” in New Zealand is used to describe all aspects of post-secondary education and training</a:t>
            </a:r>
          </a:p>
        </p:txBody>
      </p:sp>
    </p:spTree>
    <p:extLst>
      <p:ext uri="{BB962C8B-B14F-4D97-AF65-F5344CB8AC3E}">
        <p14:creationId xmlns:p14="http://schemas.microsoft.com/office/powerpoint/2010/main" val="24157367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354CACE0-C928-446C-AFC7-86B2308A39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991" y="79748"/>
            <a:ext cx="798917" cy="399459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6" name="图片 3">
            <a:extLst>
              <a:ext uri="{FF2B5EF4-FFF2-40B4-BE49-F238E27FC236}">
                <a16:creationId xmlns:a16="http://schemas.microsoft.com/office/drawing/2014/main" id="{018BAFA7-CE95-4175-B5DA-A3E23878F3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9528" y="533637"/>
            <a:ext cx="12295188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CA59BB12-BC9B-42FE-AF11-5FA1A3601B39}"/>
              </a:ext>
            </a:extLst>
          </p:cNvPr>
          <p:cNvSpPr txBox="1"/>
          <p:nvPr/>
        </p:nvSpPr>
        <p:spPr>
          <a:xfrm>
            <a:off x="1153879" y="137090"/>
            <a:ext cx="3230372" cy="369332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en-US" altLang="zh-CN" b="1" dirty="0">
                <a:ln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Holidays and Celebrations</a:t>
            </a:r>
            <a:endParaRPr lang="zh-CN" altLang="en-US" b="1" dirty="0">
              <a:ln/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545E4C2-36F9-4E6D-AD85-70435A0FE2BD}"/>
              </a:ext>
            </a:extLst>
          </p:cNvPr>
          <p:cNvSpPr/>
          <p:nvPr/>
        </p:nvSpPr>
        <p:spPr>
          <a:xfrm>
            <a:off x="6245741" y="2403289"/>
            <a:ext cx="5429741" cy="2443307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r>
              <a:rPr lang="en-US" altLang="zh-CN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Holidays and Celebrations</a:t>
            </a:r>
          </a:p>
          <a:p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The official public holidays of New Zealand include New Year’s Day, Waitangi Day, Easter and so on.</a:t>
            </a:r>
          </a:p>
          <a:p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All in all, these Western and Native holidays and festivals keep reminding New Zealanders that they are a nation of immigrants as well as a nation of great diversity.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84C26226-D13D-4864-AB05-C9FCC2661B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519" y="1670180"/>
            <a:ext cx="5212703" cy="39095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163183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4447707-02C4-45C4-BD9F-5816BF1268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019" b="98148" l="6098" r="97561">
                        <a14:foregroundMark x1="31301" y1="8796" x2="31301" y2="8796"/>
                        <a14:foregroundMark x1="91057" y1="76852" x2="91057" y2="76852"/>
                        <a14:foregroundMark x1="90650" y1="68056" x2="90650" y2="68056"/>
                        <a14:foregroundMark x1="92276" y1="64352" x2="92276" y2="64352"/>
                        <a14:foregroundMark x1="97967" y1="77315" x2="97967" y2="77315"/>
                        <a14:foregroundMark x1="68699" y1="92130" x2="68699" y2="92130"/>
                        <a14:foregroundMark x1="80488" y1="95833" x2="80488" y2="95833"/>
                        <a14:foregroundMark x1="81707" y1="97222" x2="81707" y2="97222"/>
                        <a14:foregroundMark x1="6098" y1="98148" x2="6098" y2="98148"/>
                        <a14:foregroundMark x1="81301" y1="88426" x2="81301" y2="8842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3401" y="1214035"/>
            <a:ext cx="5045198" cy="44299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863493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D1BE6581-E8AC-4358-9865-6111BEB08B95}"/>
              </a:ext>
            </a:extLst>
          </p:cNvPr>
          <p:cNvSpPr txBox="1"/>
          <p:nvPr/>
        </p:nvSpPr>
        <p:spPr>
          <a:xfrm>
            <a:off x="3135542" y="2459504"/>
            <a:ext cx="5920916" cy="1600438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</a:t>
            </a:r>
            <a:r>
              <a:rPr lang="en-US" altLang="zh-CN" sz="48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Unit 1</a:t>
            </a:r>
          </a:p>
          <a:p>
            <a:r>
              <a:rPr lang="en-US" altLang="zh-CN" sz="12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  <a:p>
            <a:r>
              <a:rPr lang="en-US" altLang="zh-CN" sz="36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The Land and the People</a:t>
            </a:r>
            <a:endParaRPr lang="zh-CN" altLang="en-US" sz="5400" b="1" dirty="0">
              <a:ln w="0">
                <a:solidFill>
                  <a:schemeClr val="bg1">
                    <a:lumMod val="50000"/>
                  </a:schemeClr>
                </a:solidFill>
              </a:ln>
              <a:solidFill>
                <a:schemeClr val="bg1">
                  <a:lumMod val="6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345893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3">
            <a:extLst>
              <a:ext uri="{FF2B5EF4-FFF2-40B4-BE49-F238E27FC236}">
                <a16:creationId xmlns:a16="http://schemas.microsoft.com/office/drawing/2014/main" id="{77106EF1-0B64-40D8-A13D-CADD271472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9528" y="533637"/>
            <a:ext cx="12295188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3D214F5E-337C-4E50-80DD-FD70C9C1EA69}"/>
              </a:ext>
            </a:extLst>
          </p:cNvPr>
          <p:cNvSpPr txBox="1"/>
          <p:nvPr/>
        </p:nvSpPr>
        <p:spPr>
          <a:xfrm>
            <a:off x="1153879" y="137090"/>
            <a:ext cx="2780377" cy="369332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en-US" altLang="zh-CN" b="1" dirty="0">
                <a:ln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Geographical Features</a:t>
            </a:r>
            <a:endParaRPr lang="zh-CN" altLang="en-US" b="1" dirty="0">
              <a:ln/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A33248A-A19E-4D7E-A226-04450B9AC9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991" y="79748"/>
            <a:ext cx="798917" cy="399459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4269862-4C54-498B-90B3-85B513A711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879" y="1333501"/>
            <a:ext cx="5742276" cy="4762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CD130B85-AEB9-48FC-8ED6-27AE2A99AB5A}"/>
              </a:ext>
            </a:extLst>
          </p:cNvPr>
          <p:cNvSpPr/>
          <p:nvPr/>
        </p:nvSpPr>
        <p:spPr>
          <a:xfrm>
            <a:off x="6936034" y="990928"/>
            <a:ext cx="4659086" cy="544764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Position:</a:t>
            </a:r>
          </a:p>
          <a:p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New Zealand is located in the southwestern Pacific Ocean, midway between the Equator and the South Pole.</a:t>
            </a:r>
          </a:p>
          <a:p>
            <a:endParaRPr lang="en-US" altLang="zh-CN" b="1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b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Size:</a:t>
            </a:r>
          </a:p>
          <a:p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Similar in size to Japan or Britain,</a:t>
            </a: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New Zealand occupies a land area of 270,500 square kilometres.</a:t>
            </a:r>
          </a:p>
          <a:p>
            <a:endParaRPr lang="en-US" altLang="zh-CN" b="1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b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Composition:</a:t>
            </a:r>
          </a:p>
          <a:p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New Zealand is composed of two main islands, namely the North Island and the South Island.</a:t>
            </a:r>
          </a:p>
          <a:p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The geographic features of them differ greatly from each other, so much so that they deserve separate discussion.</a:t>
            </a:r>
          </a:p>
        </p:txBody>
      </p:sp>
    </p:spTree>
    <p:extLst>
      <p:ext uri="{BB962C8B-B14F-4D97-AF65-F5344CB8AC3E}">
        <p14:creationId xmlns:p14="http://schemas.microsoft.com/office/powerpoint/2010/main" val="22042061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3">
            <a:extLst>
              <a:ext uri="{FF2B5EF4-FFF2-40B4-BE49-F238E27FC236}">
                <a16:creationId xmlns:a16="http://schemas.microsoft.com/office/drawing/2014/main" id="{77106EF1-0B64-40D8-A13D-CADD271472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9528" y="533637"/>
            <a:ext cx="12295188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3D214F5E-337C-4E50-80DD-FD70C9C1EA69}"/>
              </a:ext>
            </a:extLst>
          </p:cNvPr>
          <p:cNvSpPr txBox="1"/>
          <p:nvPr/>
        </p:nvSpPr>
        <p:spPr>
          <a:xfrm>
            <a:off x="1153879" y="137090"/>
            <a:ext cx="2780377" cy="369332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en-US" altLang="zh-CN" b="1" dirty="0">
                <a:ln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Geographical Features</a:t>
            </a:r>
            <a:endParaRPr lang="zh-CN" altLang="en-US" b="1" dirty="0">
              <a:ln/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A33248A-A19E-4D7E-A226-04450B9AC9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991" y="79748"/>
            <a:ext cx="798917" cy="399459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D92793D-E5FC-4BBE-8487-EAF07CF142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138" y="1489984"/>
            <a:ext cx="5767614" cy="43318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3BC223DB-7B00-4B8C-B406-D042368FF3AE}"/>
              </a:ext>
            </a:extLst>
          </p:cNvPr>
          <p:cNvSpPr/>
          <p:nvPr/>
        </p:nvSpPr>
        <p:spPr>
          <a:xfrm>
            <a:off x="6583890" y="1598841"/>
            <a:ext cx="5199972" cy="3724096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The North Island has an area of 115,000 square kilometres.</a:t>
            </a:r>
          </a:p>
          <a:p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It is divided into four provincial districts: Auckland, Taranaki, Hawkes Bay and Wellington.</a:t>
            </a:r>
          </a:p>
          <a:p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It has the two most populous cities in the country: Wellington, the capital, and Auckland, the largest city in New Zealand</a:t>
            </a:r>
          </a:p>
          <a:p>
            <a:endParaRPr lang="en-US" altLang="zh-CN" b="1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b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Features</a:t>
            </a:r>
          </a:p>
          <a:p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1.Many volcanoes on the North Island.</a:t>
            </a:r>
          </a:p>
          <a:p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2.There are a large number of rivers.</a:t>
            </a:r>
          </a:p>
          <a:p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3.Lakes also abound in the North Island.</a:t>
            </a:r>
          </a:p>
        </p:txBody>
      </p:sp>
    </p:spTree>
    <p:extLst>
      <p:ext uri="{BB962C8B-B14F-4D97-AF65-F5344CB8AC3E}">
        <p14:creationId xmlns:p14="http://schemas.microsoft.com/office/powerpoint/2010/main" val="13706436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3">
            <a:extLst>
              <a:ext uri="{FF2B5EF4-FFF2-40B4-BE49-F238E27FC236}">
                <a16:creationId xmlns:a16="http://schemas.microsoft.com/office/drawing/2014/main" id="{77106EF1-0B64-40D8-A13D-CADD271472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9528" y="533637"/>
            <a:ext cx="12295188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3D214F5E-337C-4E50-80DD-FD70C9C1EA69}"/>
              </a:ext>
            </a:extLst>
          </p:cNvPr>
          <p:cNvSpPr txBox="1"/>
          <p:nvPr/>
        </p:nvSpPr>
        <p:spPr>
          <a:xfrm>
            <a:off x="1153879" y="137090"/>
            <a:ext cx="2780377" cy="369332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en-US" altLang="zh-CN" b="1" dirty="0">
                <a:ln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Geographical Features</a:t>
            </a:r>
            <a:endParaRPr lang="zh-CN" altLang="en-US" b="1" dirty="0">
              <a:ln/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A33248A-A19E-4D7E-A226-04450B9AC9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991" y="79748"/>
            <a:ext cx="798917" cy="399459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702170F7-1955-40FE-B0E8-E49005166389}"/>
              </a:ext>
            </a:extLst>
          </p:cNvPr>
          <p:cNvSpPr/>
          <p:nvPr/>
        </p:nvSpPr>
        <p:spPr>
          <a:xfrm>
            <a:off x="2459328" y="2986808"/>
            <a:ext cx="7273344" cy="954107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Altogether, there are four main active volcanic mountains in the North Island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572205EF-3576-4338-99C4-ADB4A38158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991" y="1628927"/>
            <a:ext cx="6242304" cy="41605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E287A858-F7FD-4B6A-A584-B0EFD22F05A0}"/>
              </a:ext>
            </a:extLst>
          </p:cNvPr>
          <p:cNvSpPr/>
          <p:nvPr/>
        </p:nvSpPr>
        <p:spPr>
          <a:xfrm>
            <a:off x="6716440" y="2416525"/>
            <a:ext cx="5199972" cy="2616101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Mount Egmont</a:t>
            </a:r>
          </a:p>
          <a:p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Mount Egmont is the best known extinct volcano in New Zealand, due to its symmetrical shape.</a:t>
            </a:r>
          </a:p>
          <a:p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It lies in Taranaki Province near the west coast.</a:t>
            </a:r>
          </a:p>
          <a:p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The mountain is 2,518 meters high and has one of the most perfect cone-shaped peaks in the world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53AAFBC0-5309-4FFC-A097-C473BE9C89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247" y="1760210"/>
            <a:ext cx="6351791" cy="37501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C8D9E62B-39A9-40C3-BDE0-5961691FBD93}"/>
              </a:ext>
            </a:extLst>
          </p:cNvPr>
          <p:cNvSpPr/>
          <p:nvPr/>
        </p:nvSpPr>
        <p:spPr>
          <a:xfrm>
            <a:off x="6716440" y="2881255"/>
            <a:ext cx="5199972" cy="15081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Mount Ruapehu</a:t>
            </a:r>
          </a:p>
          <a:p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Mount Ruapehu is the highest mountain in the North Island (2,797 m). This volcano is still active, with its most recent eruptions occurring in 1995, and again, in 1996.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9A320F26-B4E4-4848-8629-180489E6F9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093" y="1814611"/>
            <a:ext cx="6042098" cy="38353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FB335FAA-AEDB-478A-9BA8-4C85BABB64B7}"/>
              </a:ext>
            </a:extLst>
          </p:cNvPr>
          <p:cNvSpPr/>
          <p:nvPr/>
        </p:nvSpPr>
        <p:spPr>
          <a:xfrm>
            <a:off x="6716440" y="3061563"/>
            <a:ext cx="5199972" cy="954107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Mount Ngauruhoe</a:t>
            </a:r>
          </a:p>
          <a:p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Northeast of Ruapehu is the almost symmetrical cone of Ngauruhoe.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A516AC17-BCCF-4871-82A3-71EC5E7B630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766" y="1831040"/>
            <a:ext cx="5645407" cy="3810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70534C2C-25FA-46D7-A361-F489378515C7}"/>
              </a:ext>
            </a:extLst>
          </p:cNvPr>
          <p:cNvSpPr/>
          <p:nvPr/>
        </p:nvSpPr>
        <p:spPr>
          <a:xfrm>
            <a:off x="6728711" y="3118780"/>
            <a:ext cx="5199972" cy="954107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Mount Tongariro</a:t>
            </a:r>
          </a:p>
          <a:p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The smallest and northernmost volcano (1,967 m), which contains several craters.</a:t>
            </a:r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38262D53-7F74-4D1A-B9E9-CAF98F10554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4701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9" grpId="1" animBg="1"/>
      <p:bldP spid="12" grpId="0" animBg="1"/>
      <p:bldP spid="12" grpId="1" animBg="1"/>
      <p:bldP spid="15" grpId="0" animBg="1"/>
      <p:bldP spid="15" grpId="1" animBg="1"/>
      <p:bldP spid="1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3">
            <a:extLst>
              <a:ext uri="{FF2B5EF4-FFF2-40B4-BE49-F238E27FC236}">
                <a16:creationId xmlns:a16="http://schemas.microsoft.com/office/drawing/2014/main" id="{77106EF1-0B64-40D8-A13D-CADD271472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9528" y="533637"/>
            <a:ext cx="12295188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3D214F5E-337C-4E50-80DD-FD70C9C1EA69}"/>
              </a:ext>
            </a:extLst>
          </p:cNvPr>
          <p:cNvSpPr txBox="1"/>
          <p:nvPr/>
        </p:nvSpPr>
        <p:spPr>
          <a:xfrm>
            <a:off x="1153879" y="137090"/>
            <a:ext cx="2780377" cy="369332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en-US" altLang="zh-CN" b="1" dirty="0">
                <a:ln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Geographical Features</a:t>
            </a:r>
            <a:endParaRPr lang="zh-CN" altLang="en-US" b="1" dirty="0">
              <a:ln/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A33248A-A19E-4D7E-A226-04450B9AC9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991" y="79748"/>
            <a:ext cx="798917" cy="399459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DDEF9BE5-EDD7-4A49-90AF-0DC973AF2DCC}"/>
              </a:ext>
            </a:extLst>
          </p:cNvPr>
          <p:cNvSpPr/>
          <p:nvPr/>
        </p:nvSpPr>
        <p:spPr>
          <a:xfrm>
            <a:off x="7053942" y="2519571"/>
            <a:ext cx="4659086" cy="2123658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altLang="zh-CN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Hot springs and geysers</a:t>
            </a:r>
          </a:p>
          <a:p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Due to the repeated volcanic activities, the North Island is rich in the resource of geothermal power. Plenty of hot springs and geysers could be found here as a result of the underground heat.</a:t>
            </a:r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CBA9A28D-B274-4678-8B7A-B4D4BB3E33B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C616E576-9EEA-44F1-8899-F4ACC6A7DC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71" y="1551432"/>
            <a:ext cx="6096000" cy="40599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861538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3">
            <a:extLst>
              <a:ext uri="{FF2B5EF4-FFF2-40B4-BE49-F238E27FC236}">
                <a16:creationId xmlns:a16="http://schemas.microsoft.com/office/drawing/2014/main" id="{77106EF1-0B64-40D8-A13D-CADD271472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9528" y="533637"/>
            <a:ext cx="12295188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3D214F5E-337C-4E50-80DD-FD70C9C1EA69}"/>
              </a:ext>
            </a:extLst>
          </p:cNvPr>
          <p:cNvSpPr txBox="1"/>
          <p:nvPr/>
        </p:nvSpPr>
        <p:spPr>
          <a:xfrm>
            <a:off x="1153879" y="137090"/>
            <a:ext cx="2780377" cy="369332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en-US" altLang="zh-CN" b="1" dirty="0">
                <a:ln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Geographical Features</a:t>
            </a:r>
            <a:endParaRPr lang="zh-CN" altLang="en-US" b="1" dirty="0">
              <a:ln/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A33248A-A19E-4D7E-A226-04450B9AC9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991" y="79748"/>
            <a:ext cx="798917" cy="399459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DDEF9BE5-EDD7-4A49-90AF-0DC973AF2DCC}"/>
              </a:ext>
            </a:extLst>
          </p:cNvPr>
          <p:cNvSpPr/>
          <p:nvPr/>
        </p:nvSpPr>
        <p:spPr>
          <a:xfrm>
            <a:off x="7059637" y="2514420"/>
            <a:ext cx="4659086" cy="2400657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altLang="zh-CN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Rivers</a:t>
            </a:r>
          </a:p>
          <a:p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Within the North Island, there are a large number of rivers, most of which are short and swift. They rise in the east ranges of the North Island and flow into Hawkes Bay.</a:t>
            </a:r>
          </a:p>
          <a:p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The 425-kilometer Waikato river is the longest river in New Zealand.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4D0A8F2-BFD9-45A9-B3B3-62D78B2089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278" y="1677056"/>
            <a:ext cx="6113081" cy="40753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866644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3">
            <a:extLst>
              <a:ext uri="{FF2B5EF4-FFF2-40B4-BE49-F238E27FC236}">
                <a16:creationId xmlns:a16="http://schemas.microsoft.com/office/drawing/2014/main" id="{77106EF1-0B64-40D8-A13D-CADD271472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9528" y="533637"/>
            <a:ext cx="12295188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3D214F5E-337C-4E50-80DD-FD70C9C1EA69}"/>
              </a:ext>
            </a:extLst>
          </p:cNvPr>
          <p:cNvSpPr txBox="1"/>
          <p:nvPr/>
        </p:nvSpPr>
        <p:spPr>
          <a:xfrm>
            <a:off x="1153879" y="137090"/>
            <a:ext cx="2780377" cy="369332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en-US" altLang="zh-CN" b="1" dirty="0">
                <a:ln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Geographical Features</a:t>
            </a:r>
            <a:endParaRPr lang="zh-CN" altLang="en-US" b="1" dirty="0">
              <a:ln/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A33248A-A19E-4D7E-A226-04450B9AC9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991" y="79748"/>
            <a:ext cx="798917" cy="399459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3C70CE8-C41A-4459-AAA0-DB976C4533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971" y="1555812"/>
            <a:ext cx="5418001" cy="40127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6FA6F113-E5A1-42BB-AAD4-47E09B9EE854}"/>
              </a:ext>
            </a:extLst>
          </p:cNvPr>
          <p:cNvSpPr/>
          <p:nvPr/>
        </p:nvSpPr>
        <p:spPr>
          <a:xfrm>
            <a:off x="6827943" y="2500336"/>
            <a:ext cx="4659086" cy="2123658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altLang="zh-CN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Lakes</a:t>
            </a:r>
          </a:p>
          <a:p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Lakes also abound in the North Island. The reason for their formation has to do with volcanoes. </a:t>
            </a:r>
          </a:p>
          <a:p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Lake Taupo is the largest lake in New Zealand. It is 40 kilometres long and 27 kilometres wide.</a:t>
            </a:r>
          </a:p>
        </p:txBody>
      </p:sp>
    </p:spTree>
    <p:extLst>
      <p:ext uri="{BB962C8B-B14F-4D97-AF65-F5344CB8AC3E}">
        <p14:creationId xmlns:p14="http://schemas.microsoft.com/office/powerpoint/2010/main" val="17735351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450</TotalTime>
  <Words>1403</Words>
  <Application>Microsoft Office PowerPoint</Application>
  <PresentationFormat>宽屏</PresentationFormat>
  <Paragraphs>132</Paragraphs>
  <Slides>24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29" baseType="lpstr">
      <vt:lpstr>等线</vt:lpstr>
      <vt:lpstr>等线 Light</vt:lpstr>
      <vt:lpstr>微软雅黑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孟 庆丰</dc:creator>
  <cp:lastModifiedBy>孟 庆丰</cp:lastModifiedBy>
  <cp:revision>42</cp:revision>
  <dcterms:created xsi:type="dcterms:W3CDTF">2019-12-11T11:24:30Z</dcterms:created>
  <dcterms:modified xsi:type="dcterms:W3CDTF">2019-12-19T05:15:34Z</dcterms:modified>
</cp:coreProperties>
</file>